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tro Rust" charset="1" panose="00000500000000000000"/>
      <p:regular r:id="rId10"/>
    </p:embeddedFont>
    <p:embeddedFont>
      <p:font typeface="Clear Sans" charset="1" panose="020B0503030202020304"/>
      <p:regular r:id="rId11"/>
    </p:embeddedFont>
    <p:embeddedFont>
      <p:font typeface="Clear Sans Bold" charset="1" panose="020B0803030202020304"/>
      <p:regular r:id="rId12"/>
    </p:embeddedFont>
    <p:embeddedFont>
      <p:font typeface="Clear Sans Italics" charset="1" panose="020B0503030202090304"/>
      <p:regular r:id="rId13"/>
    </p:embeddedFont>
    <p:embeddedFont>
      <p:font typeface="Clear Sans Bold Italics" charset="1" panose="020B0803030202090304"/>
      <p:regular r:id="rId14"/>
    </p:embeddedFont>
    <p:embeddedFont>
      <p:font typeface="Clear Sans Thin" charset="1" panose="020B0203030202020304"/>
      <p:regular r:id="rId15"/>
    </p:embeddedFont>
    <p:embeddedFont>
      <p:font typeface="Clear Sans Light" charset="1" panose="020B0303030202020304"/>
      <p:regular r:id="rId16"/>
    </p:embeddedFont>
    <p:embeddedFont>
      <p:font typeface="Clear Sans Medium" charset="1" panose="020B0603030202020304"/>
      <p:regular r:id="rId17"/>
    </p:embeddedFont>
    <p:embeddedFont>
      <p:font typeface="Clear Sans Medium Italics" charset="1" panose="020B0603030202090304"/>
      <p:regular r:id="rId18"/>
    </p:embeddedFont>
    <p:embeddedFont>
      <p:font typeface="Cerebri" charset="1" panose="00000500000000000000"/>
      <p:regular r:id="rId19"/>
    </p:embeddedFont>
    <p:embeddedFont>
      <p:font typeface="Cerebri Bold" charset="1" panose="00000800000000000000"/>
      <p:regular r:id="rId20"/>
    </p:embeddedFont>
    <p:embeddedFont>
      <p:font typeface="Cerebri Italics" charset="1" panose="00000500000000000000"/>
      <p:regular r:id="rId21"/>
    </p:embeddedFont>
    <p:embeddedFont>
      <p:font typeface="Cerebri Bold Italics" charset="1" panose="00000800000000000000"/>
      <p:regular r:id="rId22"/>
    </p:embeddedFont>
    <p:embeddedFont>
      <p:font typeface="Cerebri Light" charset="1" panose="00000400000000000000"/>
      <p:regular r:id="rId23"/>
    </p:embeddedFont>
    <p:embeddedFont>
      <p:font typeface="Cerebri Light Italics" charset="1" panose="00000400000000000000"/>
      <p:regular r:id="rId24"/>
    </p:embeddedFont>
    <p:embeddedFont>
      <p:font typeface="Cerebri Medium" charset="1" panose="00000600000000000000"/>
      <p:regular r:id="rId25"/>
    </p:embeddedFont>
    <p:embeddedFont>
      <p:font typeface="Cerebri Medium Italics" charset="1" panose="00000600000000000000"/>
      <p:regular r:id="rId26"/>
    </p:embeddedFont>
    <p:embeddedFont>
      <p:font typeface="Cerebri Heavy" charset="1" panose="00000A00000000000000"/>
      <p:regular r:id="rId27"/>
    </p:embeddedFont>
    <p:embeddedFont>
      <p:font typeface="Cerebri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9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https://www.geeksforgeeks.org/introduction-to-laravel-and-mvc-framework/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3580" y="306459"/>
            <a:ext cx="11925642" cy="9674081"/>
          </a:xfrm>
          <a:custGeom>
            <a:avLst/>
            <a:gdLst/>
            <a:ahLst/>
            <a:cxnLst/>
            <a:rect r="r" b="b" t="t" l="l"/>
            <a:pathLst>
              <a:path h="9674081" w="11925642">
                <a:moveTo>
                  <a:pt x="0" y="0"/>
                </a:moveTo>
                <a:lnTo>
                  <a:pt x="11925642" y="0"/>
                </a:lnTo>
                <a:lnTo>
                  <a:pt x="11925642" y="9674082"/>
                </a:lnTo>
                <a:lnTo>
                  <a:pt x="0" y="9674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50511" y="4205314"/>
            <a:ext cx="7977354" cy="222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83"/>
              </a:lnSpc>
            </a:pPr>
            <a:r>
              <a:rPr lang="en-US" sz="7199" spc="143">
                <a:solidFill>
                  <a:srgbClr val="1D242C"/>
                </a:solidFill>
                <a:latin typeface="Cerebri Bold"/>
              </a:rPr>
              <a:t>PHP PROGRAMMING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055507" y="5329645"/>
            <a:ext cx="4650895" cy="4650895"/>
          </a:xfrm>
          <a:custGeom>
            <a:avLst/>
            <a:gdLst/>
            <a:ahLst/>
            <a:cxnLst/>
            <a:rect r="r" b="b" t="t" l="l"/>
            <a:pathLst>
              <a:path h="4650895" w="4650895">
                <a:moveTo>
                  <a:pt x="0" y="0"/>
                </a:moveTo>
                <a:lnTo>
                  <a:pt x="4650895" y="0"/>
                </a:lnTo>
                <a:lnTo>
                  <a:pt x="4650895" y="4650896"/>
                </a:lnTo>
                <a:lnTo>
                  <a:pt x="0" y="4650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55507" y="306459"/>
            <a:ext cx="4651209" cy="4651209"/>
          </a:xfrm>
          <a:custGeom>
            <a:avLst/>
            <a:gdLst/>
            <a:ahLst/>
            <a:cxnLst/>
            <a:rect r="r" b="b" t="t" l="l"/>
            <a:pathLst>
              <a:path h="4651209" w="4651209">
                <a:moveTo>
                  <a:pt x="0" y="0"/>
                </a:moveTo>
                <a:lnTo>
                  <a:pt x="4651208" y="0"/>
                </a:lnTo>
                <a:lnTo>
                  <a:pt x="4651208" y="4651209"/>
                </a:lnTo>
                <a:lnTo>
                  <a:pt x="0" y="4651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8262428"/>
            <a:ext cx="2791885" cy="1274115"/>
          </a:xfrm>
          <a:custGeom>
            <a:avLst/>
            <a:gdLst/>
            <a:ahLst/>
            <a:cxnLst/>
            <a:rect r="r" b="b" t="t" l="l"/>
            <a:pathLst>
              <a:path h="1274115" w="2791885">
                <a:moveTo>
                  <a:pt x="0" y="0"/>
                </a:moveTo>
                <a:lnTo>
                  <a:pt x="2791885" y="0"/>
                </a:lnTo>
                <a:lnTo>
                  <a:pt x="2791885" y="1274115"/>
                </a:lnTo>
                <a:lnTo>
                  <a:pt x="0" y="1274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9165" y="5854510"/>
            <a:ext cx="4806516" cy="5153185"/>
          </a:xfrm>
          <a:custGeom>
            <a:avLst/>
            <a:gdLst/>
            <a:ahLst/>
            <a:cxnLst/>
            <a:rect r="r" b="b" t="t" l="l"/>
            <a:pathLst>
              <a:path h="5153185" w="4806516">
                <a:moveTo>
                  <a:pt x="0" y="0"/>
                </a:moveTo>
                <a:lnTo>
                  <a:pt x="4806516" y="0"/>
                </a:lnTo>
                <a:lnTo>
                  <a:pt x="4806516" y="5153185"/>
                </a:lnTo>
                <a:lnTo>
                  <a:pt x="0" y="5153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605290" y="-831131"/>
            <a:ext cx="4580915" cy="5069424"/>
          </a:xfrm>
          <a:custGeom>
            <a:avLst/>
            <a:gdLst/>
            <a:ahLst/>
            <a:cxnLst/>
            <a:rect r="r" b="b" t="t" l="l"/>
            <a:pathLst>
              <a:path h="5069424" w="4580915">
                <a:moveTo>
                  <a:pt x="0" y="0"/>
                </a:moveTo>
                <a:lnTo>
                  <a:pt x="4580916" y="0"/>
                </a:lnTo>
                <a:lnTo>
                  <a:pt x="4580916" y="5069423"/>
                </a:lnTo>
                <a:lnTo>
                  <a:pt x="0" y="506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82525" y="4268153"/>
            <a:ext cx="7946846" cy="5443444"/>
          </a:xfrm>
          <a:custGeom>
            <a:avLst/>
            <a:gdLst/>
            <a:ahLst/>
            <a:cxnLst/>
            <a:rect r="r" b="b" t="t" l="l"/>
            <a:pathLst>
              <a:path h="5443444" w="7946846">
                <a:moveTo>
                  <a:pt x="0" y="0"/>
                </a:moveTo>
                <a:lnTo>
                  <a:pt x="7946846" y="0"/>
                </a:lnTo>
                <a:lnTo>
                  <a:pt x="7946846" y="5443444"/>
                </a:lnTo>
                <a:lnTo>
                  <a:pt x="0" y="5443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02861" y="1089924"/>
            <a:ext cx="11990231" cy="1229354"/>
            <a:chOff x="0" y="0"/>
            <a:chExt cx="15986974" cy="163913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956539" y="1255025"/>
              <a:ext cx="10073896" cy="384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8100"/>
              <a:ext cx="15986974" cy="870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507" spc="225">
                  <a:solidFill>
                    <a:srgbClr val="1D242C"/>
                  </a:solidFill>
                  <a:latin typeface="Cerebri Bold"/>
                </a:rPr>
                <a:t>API INTEGRATION TO VIEW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14596" y="3140341"/>
            <a:ext cx="14642769" cy="63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839" spc="220">
                <a:solidFill>
                  <a:srgbClr val="1D242C"/>
                </a:solidFill>
                <a:latin typeface="Cerebri"/>
              </a:rPr>
              <a:t>&lt;SCRIPT SRC="HTTPS://AJAX.GOOGLEAPIS.COM/AJAX/LIBS/JQUERY/3.6.0/JQUERY.MIN.JS"&gt;&lt;/SCRIPT&gt;</a:t>
            </a:r>
          </a:p>
          <a:p>
            <a:pPr algn="ctr">
              <a:lnSpc>
                <a:spcPts val="25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01204" y="400704"/>
            <a:ext cx="9485592" cy="9485592"/>
          </a:xfrm>
          <a:custGeom>
            <a:avLst/>
            <a:gdLst/>
            <a:ahLst/>
            <a:cxnLst/>
            <a:rect r="r" b="b" t="t" l="l"/>
            <a:pathLst>
              <a:path h="9485592" w="9485592">
                <a:moveTo>
                  <a:pt x="0" y="0"/>
                </a:moveTo>
                <a:lnTo>
                  <a:pt x="9485592" y="0"/>
                </a:lnTo>
                <a:lnTo>
                  <a:pt x="9485592" y="9485592"/>
                </a:lnTo>
                <a:lnTo>
                  <a:pt x="0" y="9485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48128" y="4369370"/>
            <a:ext cx="5991744" cy="1548260"/>
            <a:chOff x="0" y="0"/>
            <a:chExt cx="7988992" cy="20643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592440"/>
              <a:ext cx="7988992" cy="471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5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625"/>
              <a:ext cx="7988992" cy="1078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1"/>
                </a:lnSpc>
              </a:pPr>
              <a:r>
                <a:rPr lang="en-US" sz="5550" spc="277">
                  <a:solidFill>
                    <a:srgbClr val="1D242C"/>
                  </a:solidFill>
                  <a:latin typeface="Cerebri Bold"/>
                </a:rPr>
                <a:t>THANK YOU!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77045" y="-2153141"/>
            <a:ext cx="4748038" cy="6926846"/>
          </a:xfrm>
          <a:custGeom>
            <a:avLst/>
            <a:gdLst/>
            <a:ahLst/>
            <a:cxnLst/>
            <a:rect r="r" b="b" t="t" l="l"/>
            <a:pathLst>
              <a:path h="6926846" w="4748038">
                <a:moveTo>
                  <a:pt x="0" y="0"/>
                </a:moveTo>
                <a:lnTo>
                  <a:pt x="4748038" y="0"/>
                </a:lnTo>
                <a:lnTo>
                  <a:pt x="4748038" y="6926847"/>
                </a:lnTo>
                <a:lnTo>
                  <a:pt x="0" y="692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39962" y="4952131"/>
            <a:ext cx="4748038" cy="6926846"/>
          </a:xfrm>
          <a:custGeom>
            <a:avLst/>
            <a:gdLst/>
            <a:ahLst/>
            <a:cxnLst/>
            <a:rect r="r" b="b" t="t" l="l"/>
            <a:pathLst>
              <a:path h="6926846" w="4748038">
                <a:moveTo>
                  <a:pt x="0" y="0"/>
                </a:moveTo>
                <a:lnTo>
                  <a:pt x="4748038" y="0"/>
                </a:lnTo>
                <a:lnTo>
                  <a:pt x="4748038" y="6926846"/>
                </a:lnTo>
                <a:lnTo>
                  <a:pt x="0" y="6926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31002" y="5831305"/>
            <a:ext cx="6255951" cy="6255951"/>
          </a:xfrm>
          <a:custGeom>
            <a:avLst/>
            <a:gdLst/>
            <a:ahLst/>
            <a:cxnLst/>
            <a:rect r="r" b="b" t="t" l="l"/>
            <a:pathLst>
              <a:path h="6255951" w="6255951">
                <a:moveTo>
                  <a:pt x="0" y="0"/>
                </a:moveTo>
                <a:lnTo>
                  <a:pt x="6255951" y="0"/>
                </a:lnTo>
                <a:lnTo>
                  <a:pt x="6255951" y="6255950"/>
                </a:lnTo>
                <a:lnTo>
                  <a:pt x="0" y="6255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47006" y="-2099275"/>
            <a:ext cx="6255951" cy="6255951"/>
          </a:xfrm>
          <a:custGeom>
            <a:avLst/>
            <a:gdLst/>
            <a:ahLst/>
            <a:cxnLst/>
            <a:rect r="r" b="b" t="t" l="l"/>
            <a:pathLst>
              <a:path h="6255951" w="6255951">
                <a:moveTo>
                  <a:pt x="0" y="0"/>
                </a:moveTo>
                <a:lnTo>
                  <a:pt x="6255951" y="0"/>
                </a:lnTo>
                <a:lnTo>
                  <a:pt x="6255951" y="6255950"/>
                </a:lnTo>
                <a:lnTo>
                  <a:pt x="0" y="6255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47362" y="346862"/>
            <a:ext cx="9593275" cy="9593275"/>
          </a:xfrm>
          <a:custGeom>
            <a:avLst/>
            <a:gdLst/>
            <a:ahLst/>
            <a:cxnLst/>
            <a:rect r="r" b="b" t="t" l="l"/>
            <a:pathLst>
              <a:path h="9593275" w="9593275">
                <a:moveTo>
                  <a:pt x="0" y="0"/>
                </a:moveTo>
                <a:lnTo>
                  <a:pt x="9593276" y="0"/>
                </a:lnTo>
                <a:lnTo>
                  <a:pt x="9593276" y="9593276"/>
                </a:lnTo>
                <a:lnTo>
                  <a:pt x="0" y="9593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928" y="1626787"/>
            <a:ext cx="3743986" cy="3743986"/>
          </a:xfrm>
          <a:custGeom>
            <a:avLst/>
            <a:gdLst/>
            <a:ahLst/>
            <a:cxnLst/>
            <a:rect r="r" b="b" t="t" l="l"/>
            <a:pathLst>
              <a:path h="3743986" w="3743986">
                <a:moveTo>
                  <a:pt x="0" y="0"/>
                </a:moveTo>
                <a:lnTo>
                  <a:pt x="3743986" y="0"/>
                </a:lnTo>
                <a:lnTo>
                  <a:pt x="3743986" y="3743986"/>
                </a:lnTo>
                <a:lnTo>
                  <a:pt x="0" y="3743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44772" y="1399514"/>
            <a:ext cx="3743986" cy="3743986"/>
          </a:xfrm>
          <a:custGeom>
            <a:avLst/>
            <a:gdLst/>
            <a:ahLst/>
            <a:cxnLst/>
            <a:rect r="r" b="b" t="t" l="l"/>
            <a:pathLst>
              <a:path h="3743986" w="3743986">
                <a:moveTo>
                  <a:pt x="0" y="0"/>
                </a:moveTo>
                <a:lnTo>
                  <a:pt x="3743986" y="0"/>
                </a:lnTo>
                <a:lnTo>
                  <a:pt x="3743986" y="3743986"/>
                </a:lnTo>
                <a:lnTo>
                  <a:pt x="0" y="3743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0928" y="5370773"/>
            <a:ext cx="3743986" cy="3743986"/>
          </a:xfrm>
          <a:custGeom>
            <a:avLst/>
            <a:gdLst/>
            <a:ahLst/>
            <a:cxnLst/>
            <a:rect r="r" b="b" t="t" l="l"/>
            <a:pathLst>
              <a:path h="3743986" w="3743986">
                <a:moveTo>
                  <a:pt x="0" y="0"/>
                </a:moveTo>
                <a:lnTo>
                  <a:pt x="3743986" y="0"/>
                </a:lnTo>
                <a:lnTo>
                  <a:pt x="3743986" y="3743986"/>
                </a:lnTo>
                <a:lnTo>
                  <a:pt x="0" y="3743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44772" y="5143500"/>
            <a:ext cx="3743986" cy="3743986"/>
          </a:xfrm>
          <a:custGeom>
            <a:avLst/>
            <a:gdLst/>
            <a:ahLst/>
            <a:cxnLst/>
            <a:rect r="r" b="b" t="t" l="l"/>
            <a:pathLst>
              <a:path h="3743986" w="3743986">
                <a:moveTo>
                  <a:pt x="0" y="0"/>
                </a:moveTo>
                <a:lnTo>
                  <a:pt x="3743986" y="0"/>
                </a:lnTo>
                <a:lnTo>
                  <a:pt x="3743986" y="3743986"/>
                </a:lnTo>
                <a:lnTo>
                  <a:pt x="0" y="3743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4122" y="1841429"/>
            <a:ext cx="6403432" cy="6506271"/>
          </a:xfrm>
          <a:custGeom>
            <a:avLst/>
            <a:gdLst/>
            <a:ahLst/>
            <a:cxnLst/>
            <a:rect r="r" b="b" t="t" l="l"/>
            <a:pathLst>
              <a:path h="6506271" w="6403432">
                <a:moveTo>
                  <a:pt x="0" y="0"/>
                </a:moveTo>
                <a:lnTo>
                  <a:pt x="6403432" y="0"/>
                </a:lnTo>
                <a:lnTo>
                  <a:pt x="6403432" y="6506271"/>
                </a:lnTo>
                <a:lnTo>
                  <a:pt x="0" y="6506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85654" y="885154"/>
            <a:ext cx="8516691" cy="8516691"/>
          </a:xfrm>
          <a:custGeom>
            <a:avLst/>
            <a:gdLst/>
            <a:ahLst/>
            <a:cxnLst/>
            <a:rect r="r" b="b" t="t" l="l"/>
            <a:pathLst>
              <a:path h="8516691" w="8516691">
                <a:moveTo>
                  <a:pt x="0" y="0"/>
                </a:moveTo>
                <a:lnTo>
                  <a:pt x="8516692" y="0"/>
                </a:lnTo>
                <a:lnTo>
                  <a:pt x="8516692" y="8516692"/>
                </a:lnTo>
                <a:lnTo>
                  <a:pt x="0" y="8516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73146" y="3288611"/>
            <a:ext cx="6765684" cy="4459058"/>
            <a:chOff x="0" y="0"/>
            <a:chExt cx="9020912" cy="59454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53519"/>
              <a:ext cx="9020912" cy="4691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02621" indent="-151310" lvl="1">
                <a:lnSpc>
                  <a:spcPts val="4105"/>
                </a:lnSpc>
                <a:buFont typeface="Arial"/>
                <a:buChar char="•"/>
              </a:pPr>
              <a:r>
                <a:rPr lang="en-US" sz="1832" spc="219">
                  <a:solidFill>
                    <a:srgbClr val="1D242C"/>
                  </a:solidFill>
                  <a:latin typeface="Cerebri"/>
                </a:rPr>
                <a:t>SETTING UP THE SOFTWARES</a:t>
              </a:r>
            </a:p>
            <a:p>
              <a:pPr marL="302621" indent="-151310" lvl="1">
                <a:lnSpc>
                  <a:spcPts val="4105"/>
                </a:lnSpc>
                <a:buFont typeface="Arial"/>
                <a:buChar char="•"/>
              </a:pPr>
              <a:r>
                <a:rPr lang="en-US" sz="1832" spc="219">
                  <a:solidFill>
                    <a:srgbClr val="1D242C"/>
                  </a:solidFill>
                  <a:latin typeface="Cerebri"/>
                </a:rPr>
                <a:t>FRAMEWORK</a:t>
              </a:r>
            </a:p>
            <a:p>
              <a:pPr marL="302621" indent="-151310" lvl="1">
                <a:lnSpc>
                  <a:spcPts val="4105"/>
                </a:lnSpc>
                <a:buFont typeface="Arial"/>
                <a:buChar char="•"/>
              </a:pPr>
              <a:r>
                <a:rPr lang="en-US" sz="1832" spc="219">
                  <a:solidFill>
                    <a:srgbClr val="1D242C"/>
                  </a:solidFill>
                  <a:latin typeface="Cerebri"/>
                </a:rPr>
                <a:t>MVC</a:t>
              </a:r>
            </a:p>
            <a:p>
              <a:pPr marL="302621" indent="-151310" lvl="1">
                <a:lnSpc>
                  <a:spcPts val="4105"/>
                </a:lnSpc>
                <a:buFont typeface="Arial"/>
                <a:buChar char="•"/>
              </a:pPr>
              <a:r>
                <a:rPr lang="en-US" sz="1832" spc="219">
                  <a:solidFill>
                    <a:srgbClr val="1D242C"/>
                  </a:solidFill>
                  <a:latin typeface="Cerebri"/>
                </a:rPr>
                <a:t>REST API</a:t>
              </a:r>
            </a:p>
            <a:p>
              <a:pPr marL="302621" indent="-151310" lvl="1">
                <a:lnSpc>
                  <a:spcPts val="4105"/>
                </a:lnSpc>
                <a:buFont typeface="Arial"/>
                <a:buChar char="•"/>
              </a:pPr>
              <a:r>
                <a:rPr lang="en-US" sz="1832" spc="219">
                  <a:solidFill>
                    <a:srgbClr val="1D242C"/>
                  </a:solidFill>
                  <a:latin typeface="Cerebri"/>
                </a:rPr>
                <a:t>CREATING API(CRUD)</a:t>
              </a:r>
            </a:p>
            <a:p>
              <a:pPr marL="302621" indent="-151310" lvl="1">
                <a:lnSpc>
                  <a:spcPts val="4105"/>
                </a:lnSpc>
                <a:buFont typeface="Arial"/>
                <a:buChar char="•"/>
              </a:pPr>
              <a:r>
                <a:rPr lang="en-US" sz="1832" spc="219">
                  <a:solidFill>
                    <a:srgbClr val="1D242C"/>
                  </a:solidFill>
                  <a:latin typeface="Cerebri"/>
                </a:rPr>
                <a:t>INTEGRATING API TO VIEW</a:t>
              </a:r>
            </a:p>
            <a:p>
              <a:pPr>
                <a:lnSpc>
                  <a:spcPts val="4105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8354774" cy="984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967"/>
                </a:lnSpc>
                <a:spcBef>
                  <a:spcPct val="0"/>
                </a:spcBef>
              </a:pPr>
              <a:r>
                <a:rPr lang="en-US" sz="4851" spc="97" u="none">
                  <a:solidFill>
                    <a:srgbClr val="1D242C"/>
                  </a:solidFill>
                  <a:latin typeface="Cerebri Bold"/>
                </a:rPr>
                <a:t>TODAY'S AGENDA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93851" y="5823748"/>
            <a:ext cx="5123531" cy="5482378"/>
          </a:xfrm>
          <a:custGeom>
            <a:avLst/>
            <a:gdLst/>
            <a:ahLst/>
            <a:cxnLst/>
            <a:rect r="r" b="b" t="t" l="l"/>
            <a:pathLst>
              <a:path h="5482378" w="5123531">
                <a:moveTo>
                  <a:pt x="0" y="0"/>
                </a:moveTo>
                <a:lnTo>
                  <a:pt x="5123531" y="0"/>
                </a:lnTo>
                <a:lnTo>
                  <a:pt x="5123531" y="5482378"/>
                </a:lnTo>
                <a:lnTo>
                  <a:pt x="0" y="5482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58320" y="-731284"/>
            <a:ext cx="5123531" cy="5482378"/>
          </a:xfrm>
          <a:custGeom>
            <a:avLst/>
            <a:gdLst/>
            <a:ahLst/>
            <a:cxnLst/>
            <a:rect r="r" b="b" t="t" l="l"/>
            <a:pathLst>
              <a:path h="5482378" w="5123531">
                <a:moveTo>
                  <a:pt x="0" y="0"/>
                </a:moveTo>
                <a:lnTo>
                  <a:pt x="5123531" y="0"/>
                </a:lnTo>
                <a:lnTo>
                  <a:pt x="5123531" y="5482378"/>
                </a:lnTo>
                <a:lnTo>
                  <a:pt x="0" y="5482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85520" y="885154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0"/>
                </a:moveTo>
                <a:lnTo>
                  <a:pt x="7315200" y="0"/>
                </a:lnTo>
                <a:lnTo>
                  <a:pt x="7315200" y="3883707"/>
                </a:lnTo>
                <a:lnTo>
                  <a:pt x="0" y="3883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8320" y="5518139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0"/>
                </a:moveTo>
                <a:lnTo>
                  <a:pt x="7315200" y="0"/>
                </a:lnTo>
                <a:lnTo>
                  <a:pt x="7315200" y="3883707"/>
                </a:lnTo>
                <a:lnTo>
                  <a:pt x="0" y="3883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14501" y="-3247092"/>
            <a:ext cx="5785728" cy="6494185"/>
          </a:xfrm>
          <a:custGeom>
            <a:avLst/>
            <a:gdLst/>
            <a:ahLst/>
            <a:cxnLst/>
            <a:rect r="r" b="b" t="t" l="l"/>
            <a:pathLst>
              <a:path h="6494185" w="5785728">
                <a:moveTo>
                  <a:pt x="0" y="0"/>
                </a:moveTo>
                <a:lnTo>
                  <a:pt x="5785728" y="0"/>
                </a:lnTo>
                <a:lnTo>
                  <a:pt x="5785728" y="6494184"/>
                </a:lnTo>
                <a:lnTo>
                  <a:pt x="0" y="6494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7475" y="6592047"/>
            <a:ext cx="6123528" cy="6045592"/>
          </a:xfrm>
          <a:custGeom>
            <a:avLst/>
            <a:gdLst/>
            <a:ahLst/>
            <a:cxnLst/>
            <a:rect r="r" b="b" t="t" l="l"/>
            <a:pathLst>
              <a:path h="6045592" w="6123528">
                <a:moveTo>
                  <a:pt x="0" y="0"/>
                </a:moveTo>
                <a:lnTo>
                  <a:pt x="6123527" y="0"/>
                </a:lnTo>
                <a:lnTo>
                  <a:pt x="6123527" y="6045592"/>
                </a:lnTo>
                <a:lnTo>
                  <a:pt x="0" y="604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23191" y="2927347"/>
            <a:ext cx="2013625" cy="2013625"/>
          </a:xfrm>
          <a:custGeom>
            <a:avLst/>
            <a:gdLst/>
            <a:ahLst/>
            <a:cxnLst/>
            <a:rect r="r" b="b" t="t" l="l"/>
            <a:pathLst>
              <a:path h="2013625" w="2013625">
                <a:moveTo>
                  <a:pt x="0" y="0"/>
                </a:moveTo>
                <a:lnTo>
                  <a:pt x="2013625" y="0"/>
                </a:lnTo>
                <a:lnTo>
                  <a:pt x="2013625" y="2013625"/>
                </a:lnTo>
                <a:lnTo>
                  <a:pt x="0" y="2013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53095" y="2927347"/>
            <a:ext cx="2013625" cy="2013625"/>
          </a:xfrm>
          <a:custGeom>
            <a:avLst/>
            <a:gdLst/>
            <a:ahLst/>
            <a:cxnLst/>
            <a:rect r="r" b="b" t="t" l="l"/>
            <a:pathLst>
              <a:path h="2013625" w="2013625">
                <a:moveTo>
                  <a:pt x="0" y="0"/>
                </a:moveTo>
                <a:lnTo>
                  <a:pt x="2013625" y="0"/>
                </a:lnTo>
                <a:lnTo>
                  <a:pt x="2013625" y="2013625"/>
                </a:lnTo>
                <a:lnTo>
                  <a:pt x="0" y="2013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25049" y="2927347"/>
            <a:ext cx="1986313" cy="2013625"/>
          </a:xfrm>
          <a:custGeom>
            <a:avLst/>
            <a:gdLst/>
            <a:ahLst/>
            <a:cxnLst/>
            <a:rect r="r" b="b" t="t" l="l"/>
            <a:pathLst>
              <a:path h="2013625" w="1986313">
                <a:moveTo>
                  <a:pt x="0" y="0"/>
                </a:moveTo>
                <a:lnTo>
                  <a:pt x="1986312" y="0"/>
                </a:lnTo>
                <a:lnTo>
                  <a:pt x="1986312" y="2013625"/>
                </a:lnTo>
                <a:lnTo>
                  <a:pt x="0" y="2013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40208" y="6077409"/>
            <a:ext cx="1961220" cy="1961220"/>
          </a:xfrm>
          <a:custGeom>
            <a:avLst/>
            <a:gdLst/>
            <a:ahLst/>
            <a:cxnLst/>
            <a:rect r="r" b="b" t="t" l="l"/>
            <a:pathLst>
              <a:path h="1961220" w="1961220">
                <a:moveTo>
                  <a:pt x="0" y="0"/>
                </a:moveTo>
                <a:lnTo>
                  <a:pt x="1961220" y="0"/>
                </a:lnTo>
                <a:lnTo>
                  <a:pt x="1961220" y="1961220"/>
                </a:lnTo>
                <a:lnTo>
                  <a:pt x="0" y="19612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10785" y="5911130"/>
            <a:ext cx="1868527" cy="2293778"/>
          </a:xfrm>
          <a:custGeom>
            <a:avLst/>
            <a:gdLst/>
            <a:ahLst/>
            <a:cxnLst/>
            <a:rect r="r" b="b" t="t" l="l"/>
            <a:pathLst>
              <a:path h="2293778" w="1868527">
                <a:moveTo>
                  <a:pt x="0" y="0"/>
                </a:moveTo>
                <a:lnTo>
                  <a:pt x="1868527" y="0"/>
                </a:lnTo>
                <a:lnTo>
                  <a:pt x="1868527" y="2293778"/>
                </a:lnTo>
                <a:lnTo>
                  <a:pt x="0" y="2293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88316" y="690562"/>
            <a:ext cx="740988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</a:pPr>
            <a:r>
              <a:rPr lang="en-US" sz="4499" spc="89">
                <a:solidFill>
                  <a:srgbClr val="F5F5EF"/>
                </a:solidFill>
                <a:latin typeface="Cerebri Bold"/>
              </a:rPr>
              <a:t>WHAT DO WE NEED?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98513" y="4987814"/>
            <a:ext cx="916363" cy="43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8"/>
              </a:lnSpc>
            </a:pPr>
            <a:r>
              <a:rPr lang="en-US" sz="2923" spc="58">
                <a:solidFill>
                  <a:srgbClr val="F5F5EF"/>
                </a:solidFill>
                <a:latin typeface="Cerebri Bold"/>
              </a:rPr>
              <a:t>PHP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1892" y="4987814"/>
            <a:ext cx="1732279" cy="43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8"/>
              </a:lnSpc>
            </a:pPr>
            <a:r>
              <a:rPr lang="en-US" sz="2923" spc="58">
                <a:solidFill>
                  <a:srgbClr val="F5F5EF"/>
                </a:solidFill>
                <a:latin typeface="Cerebri"/>
              </a:rPr>
              <a:t>LARAVEL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4645" y="4940972"/>
            <a:ext cx="1428310" cy="43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8"/>
              </a:lnSpc>
            </a:pPr>
            <a:r>
              <a:rPr lang="en-US" sz="2923" spc="58">
                <a:solidFill>
                  <a:srgbClr val="F5F5EF"/>
                </a:solidFill>
                <a:latin typeface="Cerebri"/>
              </a:rPr>
              <a:t>XAMPP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80901" y="8204908"/>
            <a:ext cx="2132238" cy="43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8"/>
              </a:lnSpc>
            </a:pPr>
            <a:r>
              <a:rPr lang="en-US" sz="2923" spc="58">
                <a:solidFill>
                  <a:srgbClr val="F5F5EF"/>
                </a:solidFill>
                <a:latin typeface="Cerebri Bold"/>
              </a:rPr>
              <a:t>INSOMNIA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4936" y="8204908"/>
            <a:ext cx="2260225" cy="43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8"/>
              </a:lnSpc>
            </a:pPr>
            <a:r>
              <a:rPr lang="en-US" sz="2923" spc="58">
                <a:solidFill>
                  <a:srgbClr val="F5F5EF"/>
                </a:solidFill>
                <a:latin typeface="Cerebri Bold"/>
              </a:rPr>
              <a:t>COMPOSER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299801" y="-466585"/>
            <a:ext cx="4161396" cy="5488651"/>
          </a:xfrm>
          <a:custGeom>
            <a:avLst/>
            <a:gdLst/>
            <a:ahLst/>
            <a:cxnLst/>
            <a:rect r="r" b="b" t="t" l="l"/>
            <a:pathLst>
              <a:path h="5488651" w="4161396">
                <a:moveTo>
                  <a:pt x="0" y="0"/>
                </a:moveTo>
                <a:lnTo>
                  <a:pt x="4161396" y="0"/>
                </a:lnTo>
                <a:lnTo>
                  <a:pt x="4161396" y="5488651"/>
                </a:lnTo>
                <a:lnTo>
                  <a:pt x="0" y="5488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32412" y="5232250"/>
            <a:ext cx="4580915" cy="5069424"/>
          </a:xfrm>
          <a:custGeom>
            <a:avLst/>
            <a:gdLst/>
            <a:ahLst/>
            <a:cxnLst/>
            <a:rect r="r" b="b" t="t" l="l"/>
            <a:pathLst>
              <a:path h="5069424" w="4580915">
                <a:moveTo>
                  <a:pt x="0" y="0"/>
                </a:moveTo>
                <a:lnTo>
                  <a:pt x="4580915" y="0"/>
                </a:lnTo>
                <a:lnTo>
                  <a:pt x="4580915" y="5069423"/>
                </a:lnTo>
                <a:lnTo>
                  <a:pt x="0" y="506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39949" y="4788855"/>
            <a:ext cx="7364683" cy="4900862"/>
          </a:xfrm>
          <a:custGeom>
            <a:avLst/>
            <a:gdLst/>
            <a:ahLst/>
            <a:cxnLst/>
            <a:rect r="r" b="b" t="t" l="l"/>
            <a:pathLst>
              <a:path h="4900862" w="7364683">
                <a:moveTo>
                  <a:pt x="0" y="0"/>
                </a:moveTo>
                <a:lnTo>
                  <a:pt x="7364683" y="0"/>
                </a:lnTo>
                <a:lnTo>
                  <a:pt x="736468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90913" y="607024"/>
            <a:ext cx="11970330" cy="1227314"/>
            <a:chOff x="0" y="0"/>
            <a:chExt cx="15960440" cy="163641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951632" y="1252878"/>
              <a:ext cx="10057176" cy="383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7625"/>
              <a:ext cx="15960440" cy="859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95"/>
                </a:lnSpc>
              </a:pPr>
              <a:r>
                <a:rPr lang="en-US" sz="4500" spc="225">
                  <a:solidFill>
                    <a:srgbClr val="1D242C"/>
                  </a:solidFill>
                  <a:latin typeface="Cerebri"/>
                </a:rPr>
                <a:t>WHAT IS A FRAMEWORK?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40607" y="2887306"/>
            <a:ext cx="10237866" cy="116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9"/>
              </a:lnSpc>
            </a:pPr>
            <a:r>
              <a:rPr lang="en-US" sz="2221" spc="266">
                <a:solidFill>
                  <a:srgbClr val="1D242C"/>
                </a:solidFill>
                <a:latin typeface="Cerebri"/>
              </a:rPr>
              <a:t>IS A REUSABLE SET OF PRE-WRITTEN CODE THAT PROVIDES A STRUCTURE </a:t>
            </a:r>
            <a:r>
              <a:rPr lang="en-US" sz="2221" spc="266">
                <a:solidFill>
                  <a:srgbClr val="1D242C"/>
                </a:solidFill>
                <a:latin typeface="Cerebri"/>
              </a:rPr>
              <a:t>AND COMMON FUNCTIONALITY TO SUPPORT THE DEVELOPMENT OF SOFTWARE APPLICATIONS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51760" y="-2751143"/>
            <a:ext cx="5785728" cy="6494185"/>
          </a:xfrm>
          <a:custGeom>
            <a:avLst/>
            <a:gdLst/>
            <a:ahLst/>
            <a:cxnLst/>
            <a:rect r="r" b="b" t="t" l="l"/>
            <a:pathLst>
              <a:path h="6494185" w="5785728">
                <a:moveTo>
                  <a:pt x="0" y="0"/>
                </a:moveTo>
                <a:lnTo>
                  <a:pt x="5785728" y="0"/>
                </a:lnTo>
                <a:lnTo>
                  <a:pt x="5785728" y="6494185"/>
                </a:lnTo>
                <a:lnTo>
                  <a:pt x="0" y="6494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7475" y="6592047"/>
            <a:ext cx="6123528" cy="6045592"/>
          </a:xfrm>
          <a:custGeom>
            <a:avLst/>
            <a:gdLst/>
            <a:ahLst/>
            <a:cxnLst/>
            <a:rect r="r" b="b" t="t" l="l"/>
            <a:pathLst>
              <a:path h="6045592" w="6123528">
                <a:moveTo>
                  <a:pt x="0" y="0"/>
                </a:moveTo>
                <a:lnTo>
                  <a:pt x="6123527" y="0"/>
                </a:lnTo>
                <a:lnTo>
                  <a:pt x="6123527" y="6045592"/>
                </a:lnTo>
                <a:lnTo>
                  <a:pt x="0" y="604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20167" y="3743042"/>
            <a:ext cx="2013625" cy="2013625"/>
          </a:xfrm>
          <a:custGeom>
            <a:avLst/>
            <a:gdLst/>
            <a:ahLst/>
            <a:cxnLst/>
            <a:rect r="r" b="b" t="t" l="l"/>
            <a:pathLst>
              <a:path h="2013625" w="2013625">
                <a:moveTo>
                  <a:pt x="0" y="0"/>
                </a:moveTo>
                <a:lnTo>
                  <a:pt x="2013624" y="0"/>
                </a:lnTo>
                <a:lnTo>
                  <a:pt x="2013624" y="2013624"/>
                </a:lnTo>
                <a:lnTo>
                  <a:pt x="0" y="2013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28031" y="3843581"/>
            <a:ext cx="2844444" cy="1952275"/>
          </a:xfrm>
          <a:custGeom>
            <a:avLst/>
            <a:gdLst/>
            <a:ahLst/>
            <a:cxnLst/>
            <a:rect r="r" b="b" t="t" l="l"/>
            <a:pathLst>
              <a:path h="1952275" w="2844444">
                <a:moveTo>
                  <a:pt x="0" y="0"/>
                </a:moveTo>
                <a:lnTo>
                  <a:pt x="2844444" y="0"/>
                </a:lnTo>
                <a:lnTo>
                  <a:pt x="2844444" y="1952275"/>
                </a:lnTo>
                <a:lnTo>
                  <a:pt x="0" y="1952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83549" y="6656143"/>
            <a:ext cx="1713179" cy="2055815"/>
          </a:xfrm>
          <a:custGeom>
            <a:avLst/>
            <a:gdLst/>
            <a:ahLst/>
            <a:cxnLst/>
            <a:rect r="r" b="b" t="t" l="l"/>
            <a:pathLst>
              <a:path h="2055815" w="1713179">
                <a:moveTo>
                  <a:pt x="0" y="0"/>
                </a:moveTo>
                <a:lnTo>
                  <a:pt x="1713179" y="0"/>
                </a:lnTo>
                <a:lnTo>
                  <a:pt x="1713179" y="2055815"/>
                </a:lnTo>
                <a:lnTo>
                  <a:pt x="0" y="2055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05845" y="690562"/>
            <a:ext cx="576931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</a:pPr>
            <a:r>
              <a:rPr lang="en-US" sz="4499" spc="89">
                <a:solidFill>
                  <a:srgbClr val="F5F5EF"/>
                </a:solidFill>
                <a:latin typeface="Cerebri Bold"/>
              </a:rPr>
              <a:t>PHP FRAMEWORKS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28963" y="5803508"/>
            <a:ext cx="1732279" cy="43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8"/>
              </a:lnSpc>
            </a:pPr>
            <a:r>
              <a:rPr lang="en-US" sz="2923" spc="58">
                <a:solidFill>
                  <a:srgbClr val="F5F5EF"/>
                </a:solidFill>
                <a:latin typeface="Cerebri"/>
              </a:rPr>
              <a:t>LARAVEL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84113" y="5904047"/>
            <a:ext cx="1812271" cy="43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8"/>
              </a:lnSpc>
            </a:pPr>
            <a:r>
              <a:rPr lang="en-US" sz="2923" spc="58">
                <a:solidFill>
                  <a:srgbClr val="F5F5EF"/>
                </a:solidFill>
                <a:latin typeface="Cerebri"/>
              </a:rPr>
              <a:t>CAKEPHP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08310" y="8820150"/>
            <a:ext cx="321972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8"/>
              </a:lnSpc>
            </a:pPr>
            <a:r>
              <a:rPr lang="en-US" sz="2923" spc="58">
                <a:solidFill>
                  <a:srgbClr val="F5F5EF"/>
                </a:solidFill>
                <a:latin typeface="Cerebri"/>
              </a:rPr>
              <a:t>CODE</a:t>
            </a:r>
            <a:r>
              <a:rPr lang="en-US" sz="2923" spc="58">
                <a:solidFill>
                  <a:srgbClr val="F5F5EF"/>
                </a:solidFill>
                <a:latin typeface="Cerebri"/>
              </a:rPr>
              <a:t> IGNITER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5248" y="6931752"/>
            <a:ext cx="6710497" cy="6710497"/>
          </a:xfrm>
          <a:custGeom>
            <a:avLst/>
            <a:gdLst/>
            <a:ahLst/>
            <a:cxnLst/>
            <a:rect r="r" b="b" t="t" l="l"/>
            <a:pathLst>
              <a:path h="6710497" w="6710497">
                <a:moveTo>
                  <a:pt x="0" y="0"/>
                </a:moveTo>
                <a:lnTo>
                  <a:pt x="6710496" y="0"/>
                </a:lnTo>
                <a:lnTo>
                  <a:pt x="6710496" y="6710496"/>
                </a:lnTo>
                <a:lnTo>
                  <a:pt x="0" y="6710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55248" y="-3355248"/>
            <a:ext cx="6710497" cy="6710497"/>
          </a:xfrm>
          <a:custGeom>
            <a:avLst/>
            <a:gdLst/>
            <a:ahLst/>
            <a:cxnLst/>
            <a:rect r="r" b="b" t="t" l="l"/>
            <a:pathLst>
              <a:path h="6710497" w="6710497">
                <a:moveTo>
                  <a:pt x="0" y="0"/>
                </a:moveTo>
                <a:lnTo>
                  <a:pt x="6710496" y="0"/>
                </a:lnTo>
                <a:lnTo>
                  <a:pt x="6710496" y="6710496"/>
                </a:lnTo>
                <a:lnTo>
                  <a:pt x="0" y="6710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32752" y="6696318"/>
            <a:ext cx="6710497" cy="6710497"/>
          </a:xfrm>
          <a:custGeom>
            <a:avLst/>
            <a:gdLst/>
            <a:ahLst/>
            <a:cxnLst/>
            <a:rect r="r" b="b" t="t" l="l"/>
            <a:pathLst>
              <a:path h="6710497" w="6710497">
                <a:moveTo>
                  <a:pt x="0" y="0"/>
                </a:moveTo>
                <a:lnTo>
                  <a:pt x="6710496" y="0"/>
                </a:lnTo>
                <a:lnTo>
                  <a:pt x="6710496" y="6710497"/>
                </a:lnTo>
                <a:lnTo>
                  <a:pt x="0" y="671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32752" y="-3287437"/>
            <a:ext cx="6710497" cy="6710497"/>
          </a:xfrm>
          <a:custGeom>
            <a:avLst/>
            <a:gdLst/>
            <a:ahLst/>
            <a:cxnLst/>
            <a:rect r="r" b="b" t="t" l="l"/>
            <a:pathLst>
              <a:path h="6710497" w="6710497">
                <a:moveTo>
                  <a:pt x="0" y="0"/>
                </a:moveTo>
                <a:lnTo>
                  <a:pt x="6710496" y="0"/>
                </a:lnTo>
                <a:lnTo>
                  <a:pt x="6710496" y="6710496"/>
                </a:lnTo>
                <a:lnTo>
                  <a:pt x="0" y="6710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5874" y="4230048"/>
            <a:ext cx="1826905" cy="1826905"/>
          </a:xfrm>
          <a:custGeom>
            <a:avLst/>
            <a:gdLst/>
            <a:ahLst/>
            <a:cxnLst/>
            <a:rect r="r" b="b" t="t" l="l"/>
            <a:pathLst>
              <a:path h="1826905" w="1826905">
                <a:moveTo>
                  <a:pt x="0" y="0"/>
                </a:moveTo>
                <a:lnTo>
                  <a:pt x="1826905" y="0"/>
                </a:lnTo>
                <a:lnTo>
                  <a:pt x="1826905" y="1826904"/>
                </a:lnTo>
                <a:lnTo>
                  <a:pt x="0" y="1826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29673" y="4230048"/>
            <a:ext cx="1826905" cy="1826905"/>
          </a:xfrm>
          <a:custGeom>
            <a:avLst/>
            <a:gdLst/>
            <a:ahLst/>
            <a:cxnLst/>
            <a:rect r="r" b="b" t="t" l="l"/>
            <a:pathLst>
              <a:path h="1826905" w="1826905">
                <a:moveTo>
                  <a:pt x="0" y="0"/>
                </a:moveTo>
                <a:lnTo>
                  <a:pt x="1826904" y="0"/>
                </a:lnTo>
                <a:lnTo>
                  <a:pt x="1826904" y="1826904"/>
                </a:lnTo>
                <a:lnTo>
                  <a:pt x="0" y="1826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>
            <a:hlinkClick r:id="rId7" tooltip="https://www.geeksforgeeks.org/introduction-to-laravel-and-mvc-framework/"/>
          </p:cNvPr>
          <p:cNvSpPr/>
          <p:nvPr/>
        </p:nvSpPr>
        <p:spPr>
          <a:xfrm flipH="false" flipV="false" rot="0">
            <a:off x="7847632" y="2833888"/>
            <a:ext cx="7484545" cy="5269028"/>
          </a:xfrm>
          <a:custGeom>
            <a:avLst/>
            <a:gdLst/>
            <a:ahLst/>
            <a:cxnLst/>
            <a:rect r="r" b="b" t="t" l="l"/>
            <a:pathLst>
              <a:path h="5269028" w="7484545">
                <a:moveTo>
                  <a:pt x="0" y="0"/>
                </a:moveTo>
                <a:lnTo>
                  <a:pt x="7484545" y="0"/>
                </a:lnTo>
                <a:lnTo>
                  <a:pt x="7484545" y="5269028"/>
                </a:lnTo>
                <a:lnTo>
                  <a:pt x="0" y="5269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55248" y="1076325"/>
            <a:ext cx="11305776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z="4500" spc="225">
                <a:solidFill>
                  <a:srgbClr val="F5F5EF"/>
                </a:solidFill>
                <a:latin typeface="Cerebri"/>
              </a:rPr>
              <a:t>WHAT IS MVC?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355248" y="3423059"/>
            <a:ext cx="4903680" cy="817426"/>
            <a:chOff x="0" y="0"/>
            <a:chExt cx="6538240" cy="108990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2546"/>
              <a:ext cx="6538240" cy="427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sz="1800" spc="36">
                  <a:solidFill>
                    <a:srgbClr val="F5F5EF"/>
                  </a:solidFill>
                  <a:latin typeface="Clear Sans"/>
                </a:rPr>
                <a:t>Communicates with the database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2867999" cy="47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spc="120">
                  <a:solidFill>
                    <a:srgbClr val="F5F5EF"/>
                  </a:solidFill>
                  <a:latin typeface="Intro Rust Bold"/>
                </a:rPr>
                <a:t>MODEL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491112" y="6877293"/>
            <a:ext cx="4102968" cy="849076"/>
            <a:chOff x="0" y="0"/>
            <a:chExt cx="5470624" cy="113210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14271"/>
              <a:ext cx="5470624" cy="417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sz="1800" spc="36">
                  <a:solidFill>
                    <a:srgbClr val="F5F5EF"/>
                  </a:solidFill>
                  <a:latin typeface="Cerebri"/>
                </a:rPr>
                <a:t>Handles the logic of the system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2936704" cy="47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spc="120">
                  <a:solidFill>
                    <a:srgbClr val="F5F5EF"/>
                  </a:solidFill>
                  <a:latin typeface="Intro Rust Bold"/>
                </a:rPr>
                <a:t>CONTROLLER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55248" y="5058621"/>
            <a:ext cx="5045264" cy="819562"/>
            <a:chOff x="0" y="0"/>
            <a:chExt cx="6727019" cy="109274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74919"/>
              <a:ext cx="6727019" cy="417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sz="1800" spc="36">
                  <a:solidFill>
                    <a:srgbClr val="F5F5EF"/>
                  </a:solidFill>
                  <a:latin typeface="Cerebri"/>
                </a:rPr>
                <a:t>Interacts with the User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2867999" cy="47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spc="120">
                  <a:solidFill>
                    <a:srgbClr val="F5F5EF"/>
                  </a:solidFill>
                  <a:latin typeface="Intro Rust Bold"/>
                </a:rPr>
                <a:t>VIEW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467102" y="8378935"/>
            <a:ext cx="9525" cy="30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5248" y="6931752"/>
            <a:ext cx="6710497" cy="6710497"/>
          </a:xfrm>
          <a:custGeom>
            <a:avLst/>
            <a:gdLst/>
            <a:ahLst/>
            <a:cxnLst/>
            <a:rect r="r" b="b" t="t" l="l"/>
            <a:pathLst>
              <a:path h="6710497" w="6710497">
                <a:moveTo>
                  <a:pt x="0" y="0"/>
                </a:moveTo>
                <a:lnTo>
                  <a:pt x="6710496" y="0"/>
                </a:lnTo>
                <a:lnTo>
                  <a:pt x="6710496" y="6710496"/>
                </a:lnTo>
                <a:lnTo>
                  <a:pt x="0" y="6710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55248" y="-3355248"/>
            <a:ext cx="6710497" cy="6710497"/>
          </a:xfrm>
          <a:custGeom>
            <a:avLst/>
            <a:gdLst/>
            <a:ahLst/>
            <a:cxnLst/>
            <a:rect r="r" b="b" t="t" l="l"/>
            <a:pathLst>
              <a:path h="6710497" w="6710497">
                <a:moveTo>
                  <a:pt x="0" y="0"/>
                </a:moveTo>
                <a:lnTo>
                  <a:pt x="6710496" y="0"/>
                </a:lnTo>
                <a:lnTo>
                  <a:pt x="6710496" y="6710496"/>
                </a:lnTo>
                <a:lnTo>
                  <a:pt x="0" y="6710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32752" y="6696318"/>
            <a:ext cx="6710497" cy="6710497"/>
          </a:xfrm>
          <a:custGeom>
            <a:avLst/>
            <a:gdLst/>
            <a:ahLst/>
            <a:cxnLst/>
            <a:rect r="r" b="b" t="t" l="l"/>
            <a:pathLst>
              <a:path h="6710497" w="6710497">
                <a:moveTo>
                  <a:pt x="0" y="0"/>
                </a:moveTo>
                <a:lnTo>
                  <a:pt x="6710496" y="0"/>
                </a:lnTo>
                <a:lnTo>
                  <a:pt x="6710496" y="6710497"/>
                </a:lnTo>
                <a:lnTo>
                  <a:pt x="0" y="671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32752" y="-3287437"/>
            <a:ext cx="6710497" cy="6710497"/>
          </a:xfrm>
          <a:custGeom>
            <a:avLst/>
            <a:gdLst/>
            <a:ahLst/>
            <a:cxnLst/>
            <a:rect r="r" b="b" t="t" l="l"/>
            <a:pathLst>
              <a:path h="6710497" w="6710497">
                <a:moveTo>
                  <a:pt x="0" y="0"/>
                </a:moveTo>
                <a:lnTo>
                  <a:pt x="6710496" y="0"/>
                </a:lnTo>
                <a:lnTo>
                  <a:pt x="6710496" y="6710496"/>
                </a:lnTo>
                <a:lnTo>
                  <a:pt x="0" y="6710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5874" y="4230048"/>
            <a:ext cx="1826905" cy="1826905"/>
          </a:xfrm>
          <a:custGeom>
            <a:avLst/>
            <a:gdLst/>
            <a:ahLst/>
            <a:cxnLst/>
            <a:rect r="r" b="b" t="t" l="l"/>
            <a:pathLst>
              <a:path h="1826905" w="1826905">
                <a:moveTo>
                  <a:pt x="0" y="0"/>
                </a:moveTo>
                <a:lnTo>
                  <a:pt x="1826905" y="0"/>
                </a:lnTo>
                <a:lnTo>
                  <a:pt x="1826905" y="1826904"/>
                </a:lnTo>
                <a:lnTo>
                  <a:pt x="0" y="1826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29673" y="4230048"/>
            <a:ext cx="1826905" cy="1826905"/>
          </a:xfrm>
          <a:custGeom>
            <a:avLst/>
            <a:gdLst/>
            <a:ahLst/>
            <a:cxnLst/>
            <a:rect r="r" b="b" t="t" l="l"/>
            <a:pathLst>
              <a:path h="1826905" w="1826905">
                <a:moveTo>
                  <a:pt x="0" y="0"/>
                </a:moveTo>
                <a:lnTo>
                  <a:pt x="1826904" y="0"/>
                </a:lnTo>
                <a:lnTo>
                  <a:pt x="1826904" y="1826904"/>
                </a:lnTo>
                <a:lnTo>
                  <a:pt x="0" y="1826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98459" y="5309144"/>
            <a:ext cx="7020722" cy="3949156"/>
          </a:xfrm>
          <a:custGeom>
            <a:avLst/>
            <a:gdLst/>
            <a:ahLst/>
            <a:cxnLst/>
            <a:rect r="r" b="b" t="t" l="l"/>
            <a:pathLst>
              <a:path h="3949156" w="7020722">
                <a:moveTo>
                  <a:pt x="0" y="0"/>
                </a:moveTo>
                <a:lnTo>
                  <a:pt x="7020722" y="0"/>
                </a:lnTo>
                <a:lnTo>
                  <a:pt x="7020722" y="3949156"/>
                </a:lnTo>
                <a:lnTo>
                  <a:pt x="0" y="3949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55248" y="1076325"/>
            <a:ext cx="11305776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z="4500" spc="225">
                <a:solidFill>
                  <a:srgbClr val="F5F5EF"/>
                </a:solidFill>
                <a:latin typeface="Cerebri"/>
              </a:rPr>
              <a:t>WHAT IS REST API?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420392" y="3164039"/>
            <a:ext cx="9447216" cy="1484176"/>
            <a:chOff x="0" y="0"/>
            <a:chExt cx="12596288" cy="197890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51546"/>
              <a:ext cx="12596288" cy="427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sz="1800" spc="36">
                  <a:solidFill>
                    <a:srgbClr val="F5F5EF"/>
                  </a:solidFill>
                  <a:latin typeface="Clear Sans"/>
                </a:rPr>
                <a:t>serve as bridges that allow software applications to communicate and share resources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5525361" cy="1360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spc="120">
                  <a:solidFill>
                    <a:srgbClr val="F5F5EF"/>
                  </a:solidFill>
                  <a:latin typeface="Intro Rust"/>
                </a:rPr>
                <a:t>APPLICATION PROGRAMMING INTERFACE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467102" y="8378935"/>
            <a:ext cx="9525" cy="30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1487" y="3141345"/>
            <a:ext cx="641872" cy="610362"/>
          </a:xfrm>
          <a:custGeom>
            <a:avLst/>
            <a:gdLst/>
            <a:ahLst/>
            <a:cxnLst/>
            <a:rect r="r" b="b" t="t" l="l"/>
            <a:pathLst>
              <a:path h="610362" w="641872">
                <a:moveTo>
                  <a:pt x="0" y="0"/>
                </a:moveTo>
                <a:lnTo>
                  <a:pt x="641872" y="0"/>
                </a:lnTo>
                <a:lnTo>
                  <a:pt x="641872" y="610362"/>
                </a:lnTo>
                <a:lnTo>
                  <a:pt x="0" y="61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31487" y="4115487"/>
            <a:ext cx="641872" cy="610362"/>
          </a:xfrm>
          <a:custGeom>
            <a:avLst/>
            <a:gdLst/>
            <a:ahLst/>
            <a:cxnLst/>
            <a:rect r="r" b="b" t="t" l="l"/>
            <a:pathLst>
              <a:path h="610362" w="641872">
                <a:moveTo>
                  <a:pt x="0" y="0"/>
                </a:moveTo>
                <a:lnTo>
                  <a:pt x="641872" y="0"/>
                </a:lnTo>
                <a:lnTo>
                  <a:pt x="641872" y="610362"/>
                </a:lnTo>
                <a:lnTo>
                  <a:pt x="0" y="61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31487" y="5176590"/>
            <a:ext cx="641872" cy="610362"/>
          </a:xfrm>
          <a:custGeom>
            <a:avLst/>
            <a:gdLst/>
            <a:ahLst/>
            <a:cxnLst/>
            <a:rect r="r" b="b" t="t" l="l"/>
            <a:pathLst>
              <a:path h="610362" w="641872">
                <a:moveTo>
                  <a:pt x="0" y="0"/>
                </a:moveTo>
                <a:lnTo>
                  <a:pt x="641872" y="0"/>
                </a:lnTo>
                <a:lnTo>
                  <a:pt x="641872" y="610361"/>
                </a:lnTo>
                <a:lnTo>
                  <a:pt x="0" y="61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9669" y="9000620"/>
            <a:ext cx="5722131" cy="951480"/>
            <a:chOff x="0" y="0"/>
            <a:chExt cx="7629508" cy="1268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5701" cy="1268640"/>
            </a:xfrm>
            <a:custGeom>
              <a:avLst/>
              <a:gdLst/>
              <a:ahLst/>
              <a:cxnLst/>
              <a:rect r="r" b="b" t="t" l="l"/>
              <a:pathLst>
                <a:path h="1268640" w="1735701">
                  <a:moveTo>
                    <a:pt x="0" y="0"/>
                  </a:moveTo>
                  <a:lnTo>
                    <a:pt x="1735701" y="0"/>
                  </a:lnTo>
                  <a:lnTo>
                    <a:pt x="1735701" y="1268640"/>
                  </a:lnTo>
                  <a:lnTo>
                    <a:pt x="0" y="1268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964602" y="0"/>
              <a:ext cx="1735701" cy="1268640"/>
            </a:xfrm>
            <a:custGeom>
              <a:avLst/>
              <a:gdLst/>
              <a:ahLst/>
              <a:cxnLst/>
              <a:rect r="r" b="b" t="t" l="l"/>
              <a:pathLst>
                <a:path h="1268640" w="1735701">
                  <a:moveTo>
                    <a:pt x="0" y="0"/>
                  </a:moveTo>
                  <a:lnTo>
                    <a:pt x="1735701" y="0"/>
                  </a:lnTo>
                  <a:lnTo>
                    <a:pt x="1735701" y="1268640"/>
                  </a:lnTo>
                  <a:lnTo>
                    <a:pt x="0" y="1268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929204" y="0"/>
              <a:ext cx="1735701" cy="1268640"/>
            </a:xfrm>
            <a:custGeom>
              <a:avLst/>
              <a:gdLst/>
              <a:ahLst/>
              <a:cxnLst/>
              <a:rect r="r" b="b" t="t" l="l"/>
              <a:pathLst>
                <a:path h="1268640" w="1735701">
                  <a:moveTo>
                    <a:pt x="0" y="0"/>
                  </a:moveTo>
                  <a:lnTo>
                    <a:pt x="1735701" y="0"/>
                  </a:lnTo>
                  <a:lnTo>
                    <a:pt x="1735701" y="1268640"/>
                  </a:lnTo>
                  <a:lnTo>
                    <a:pt x="0" y="1268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893807" y="0"/>
              <a:ext cx="1735701" cy="1268640"/>
            </a:xfrm>
            <a:custGeom>
              <a:avLst/>
              <a:gdLst/>
              <a:ahLst/>
              <a:cxnLst/>
              <a:rect r="r" b="b" t="t" l="l"/>
              <a:pathLst>
                <a:path h="1268640" w="1735701">
                  <a:moveTo>
                    <a:pt x="0" y="0"/>
                  </a:moveTo>
                  <a:lnTo>
                    <a:pt x="1735701" y="0"/>
                  </a:lnTo>
                  <a:lnTo>
                    <a:pt x="1735701" y="1268640"/>
                  </a:lnTo>
                  <a:lnTo>
                    <a:pt x="0" y="1268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022936" y="552960"/>
            <a:ext cx="5722131" cy="951480"/>
            <a:chOff x="0" y="0"/>
            <a:chExt cx="7629508" cy="12686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5701" cy="1268640"/>
            </a:xfrm>
            <a:custGeom>
              <a:avLst/>
              <a:gdLst/>
              <a:ahLst/>
              <a:cxnLst/>
              <a:rect r="r" b="b" t="t" l="l"/>
              <a:pathLst>
                <a:path h="1268640" w="1735701">
                  <a:moveTo>
                    <a:pt x="0" y="0"/>
                  </a:moveTo>
                  <a:lnTo>
                    <a:pt x="1735701" y="0"/>
                  </a:lnTo>
                  <a:lnTo>
                    <a:pt x="1735701" y="1268640"/>
                  </a:lnTo>
                  <a:lnTo>
                    <a:pt x="0" y="1268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4602" y="0"/>
              <a:ext cx="1735701" cy="1268640"/>
            </a:xfrm>
            <a:custGeom>
              <a:avLst/>
              <a:gdLst/>
              <a:ahLst/>
              <a:cxnLst/>
              <a:rect r="r" b="b" t="t" l="l"/>
              <a:pathLst>
                <a:path h="1268640" w="1735701">
                  <a:moveTo>
                    <a:pt x="0" y="0"/>
                  </a:moveTo>
                  <a:lnTo>
                    <a:pt x="1735701" y="0"/>
                  </a:lnTo>
                  <a:lnTo>
                    <a:pt x="1735701" y="1268640"/>
                  </a:lnTo>
                  <a:lnTo>
                    <a:pt x="0" y="1268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29204" y="0"/>
              <a:ext cx="1735701" cy="1268640"/>
            </a:xfrm>
            <a:custGeom>
              <a:avLst/>
              <a:gdLst/>
              <a:ahLst/>
              <a:cxnLst/>
              <a:rect r="r" b="b" t="t" l="l"/>
              <a:pathLst>
                <a:path h="1268640" w="1735701">
                  <a:moveTo>
                    <a:pt x="0" y="0"/>
                  </a:moveTo>
                  <a:lnTo>
                    <a:pt x="1735701" y="0"/>
                  </a:lnTo>
                  <a:lnTo>
                    <a:pt x="1735701" y="1268640"/>
                  </a:lnTo>
                  <a:lnTo>
                    <a:pt x="0" y="1268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893807" y="0"/>
              <a:ext cx="1735701" cy="1268640"/>
            </a:xfrm>
            <a:custGeom>
              <a:avLst/>
              <a:gdLst/>
              <a:ahLst/>
              <a:cxnLst/>
              <a:rect r="r" b="b" t="t" l="l"/>
              <a:pathLst>
                <a:path h="1268640" w="1735701">
                  <a:moveTo>
                    <a:pt x="0" y="0"/>
                  </a:moveTo>
                  <a:lnTo>
                    <a:pt x="1735701" y="0"/>
                  </a:lnTo>
                  <a:lnTo>
                    <a:pt x="1735701" y="1268640"/>
                  </a:lnTo>
                  <a:lnTo>
                    <a:pt x="0" y="1268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931487" y="6263201"/>
            <a:ext cx="641872" cy="610362"/>
          </a:xfrm>
          <a:custGeom>
            <a:avLst/>
            <a:gdLst/>
            <a:ahLst/>
            <a:cxnLst/>
            <a:rect r="r" b="b" t="t" l="l"/>
            <a:pathLst>
              <a:path h="610362" w="641872">
                <a:moveTo>
                  <a:pt x="0" y="0"/>
                </a:moveTo>
                <a:lnTo>
                  <a:pt x="641872" y="0"/>
                </a:lnTo>
                <a:lnTo>
                  <a:pt x="641872" y="610362"/>
                </a:lnTo>
                <a:lnTo>
                  <a:pt x="0" y="61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36067" y="2956735"/>
            <a:ext cx="8487481" cy="4150266"/>
          </a:xfrm>
          <a:custGeom>
            <a:avLst/>
            <a:gdLst/>
            <a:ahLst/>
            <a:cxnLst/>
            <a:rect r="r" b="b" t="t" l="l"/>
            <a:pathLst>
              <a:path h="4150266" w="8487481">
                <a:moveTo>
                  <a:pt x="0" y="0"/>
                </a:moveTo>
                <a:lnTo>
                  <a:pt x="8487482" y="0"/>
                </a:lnTo>
                <a:lnTo>
                  <a:pt x="8487482" y="4150266"/>
                </a:lnTo>
                <a:lnTo>
                  <a:pt x="0" y="4150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44116" y="3145853"/>
            <a:ext cx="4881504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2599" spc="51">
                <a:solidFill>
                  <a:srgbClr val="8CB9C4"/>
                </a:solidFill>
                <a:latin typeface="Cerebri Bold"/>
              </a:rPr>
              <a:t>POST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44116" y="4119995"/>
            <a:ext cx="4881504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2599" spc="51">
                <a:solidFill>
                  <a:srgbClr val="8CB9C4"/>
                </a:solidFill>
                <a:latin typeface="Cerebri"/>
              </a:rPr>
              <a:t>GET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44116" y="5181097"/>
            <a:ext cx="4881504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2599" spc="51">
                <a:solidFill>
                  <a:srgbClr val="8CB9C4"/>
                </a:solidFill>
                <a:latin typeface="Cerebri Bold"/>
              </a:rPr>
              <a:t>PUT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44116" y="6267709"/>
            <a:ext cx="4881504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2599" spc="51">
                <a:solidFill>
                  <a:srgbClr val="8CB9C4"/>
                </a:solidFill>
                <a:latin typeface="Cerebri Bold"/>
              </a:rPr>
              <a:t>DELETE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20385" y="4253447"/>
            <a:ext cx="3199765" cy="30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  <a:spcBef>
                <a:spcPct val="0"/>
              </a:spcBef>
            </a:pPr>
            <a:r>
              <a:rPr lang="en-US" sz="1832" spc="219">
                <a:solidFill>
                  <a:srgbClr val="8CB9C4"/>
                </a:solidFill>
                <a:latin typeface="Cerebri"/>
              </a:rPr>
              <a:t>RETRIEVES A RESOURCE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20385" y="3279305"/>
            <a:ext cx="2978626" cy="30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  <a:spcBef>
                <a:spcPct val="0"/>
              </a:spcBef>
            </a:pPr>
            <a:r>
              <a:rPr lang="en-US" sz="1832" spc="219">
                <a:solidFill>
                  <a:srgbClr val="8CB9C4"/>
                </a:solidFill>
                <a:latin typeface="Cerebri"/>
              </a:rPr>
              <a:t>CREATES A RESOURCE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20385" y="5327304"/>
            <a:ext cx="2999581" cy="30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  <a:spcBef>
                <a:spcPct val="0"/>
              </a:spcBef>
            </a:pPr>
            <a:r>
              <a:rPr lang="en-US" sz="1832" spc="219">
                <a:solidFill>
                  <a:srgbClr val="8CB9C4"/>
                </a:solidFill>
                <a:latin typeface="Cerebri"/>
              </a:rPr>
              <a:t>UPDATES A RESOURCE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20385" y="6315844"/>
            <a:ext cx="2725261" cy="30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  <a:spcBef>
                <a:spcPct val="0"/>
              </a:spcBef>
            </a:pPr>
            <a:r>
              <a:rPr lang="en-US" sz="1832" spc="219">
                <a:solidFill>
                  <a:srgbClr val="8CB9C4"/>
                </a:solidFill>
                <a:latin typeface="Cerebri"/>
              </a:rPr>
              <a:t>DELETE A RESOURCE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DAFGG43snpk</dc:identifier>
  <dcterms:modified xsi:type="dcterms:W3CDTF">2011-08-01T06:04:30Z</dcterms:modified>
  <cp:revision>1</cp:revision>
  <dc:title>Pink Purple And Blue Gradient Welcome To Metaverse Presentation</dc:title>
</cp:coreProperties>
</file>